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56" r:id="rId2"/>
    <p:sldId id="257" r:id="rId3"/>
    <p:sldId id="259" r:id="rId4"/>
    <p:sldId id="262" r:id="rId5"/>
    <p:sldId id="263" r:id="rId6"/>
    <p:sldId id="264" r:id="rId7"/>
    <p:sldId id="267" r:id="rId8"/>
    <p:sldId id="268" r:id="rId9"/>
    <p:sldId id="269" r:id="rId10"/>
    <p:sldId id="270" r:id="rId11"/>
    <p:sldId id="260" r:id="rId12"/>
    <p:sldId id="258" r:id="rId13"/>
    <p:sldId id="292" r:id="rId14"/>
    <p:sldId id="271" r:id="rId15"/>
    <p:sldId id="272" r:id="rId16"/>
    <p:sldId id="291" r:id="rId17"/>
    <p:sldId id="274" r:id="rId18"/>
    <p:sldId id="275" r:id="rId19"/>
    <p:sldId id="276" r:id="rId20"/>
    <p:sldId id="277" r:id="rId21"/>
    <p:sldId id="273" r:id="rId22"/>
    <p:sldId id="278" r:id="rId23"/>
    <p:sldId id="279" r:id="rId24"/>
    <p:sldId id="280" r:id="rId25"/>
    <p:sldId id="294" r:id="rId26"/>
    <p:sldId id="295" r:id="rId27"/>
    <p:sldId id="293" r:id="rId28"/>
    <p:sldId id="282" r:id="rId29"/>
    <p:sldId id="296" r:id="rId30"/>
    <p:sldId id="283" r:id="rId31"/>
    <p:sldId id="297" r:id="rId32"/>
    <p:sldId id="298" r:id="rId33"/>
    <p:sldId id="300" r:id="rId34"/>
    <p:sldId id="299" r:id="rId35"/>
    <p:sldId id="302" r:id="rId36"/>
    <p:sldId id="301" r:id="rId37"/>
    <p:sldId id="261" r:id="rId38"/>
    <p:sldId id="284" r:id="rId39"/>
    <p:sldId id="285" r:id="rId40"/>
    <p:sldId id="286" r:id="rId41"/>
    <p:sldId id="265" r:id="rId42"/>
    <p:sldId id="266" r:id="rId4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08" d="100"/>
          <a:sy n="108" d="100"/>
        </p:scale>
        <p:origin x="786" y="102"/>
      </p:cViewPr>
      <p:guideLst>
        <p:guide orient="horz" pos="2153"/>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2024/6/27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Calibri" panose="020F050202020403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2024/6/27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Calibri" panose="020F0502020204030204" pitchFamily="34" charset="0"/>
              </a:defRPr>
            </a:lvl1pPr>
          </a:lstStyle>
          <a:p>
            <a:fld id="{760FBDFE-C587-4B4C-A407-44438C67B59E}" type="datetimeFigureOut">
              <a:rPr lang="zh-CN" altLang="en-US" smtClean="0"/>
              <a:pPr/>
              <a:t>2024/6/27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Calibri" panose="020F0502020204030204" pitchFamily="34"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Calibri" panose="020F0502020204030204" pitchFamily="34" charset="0"/>
              </a:defRPr>
            </a:lvl1pPr>
          </a:lstStyle>
          <a:p>
            <a:fld id="{49AE70B2-8BF9-45C0-BB95-33D1B9D3A85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8800" dirty="0"/>
              <a:t>Microbiome</a:t>
            </a:r>
          </a:p>
        </p:txBody>
      </p:sp>
      <p:sp>
        <p:nvSpPr>
          <p:cNvPr id="5" name="副标题 4"/>
          <p:cNvSpPr>
            <a:spLocks noGrp="1"/>
          </p:cNvSpPr>
          <p:nvPr>
            <p:ph type="subTitle" idx="1"/>
          </p:nvPr>
        </p:nvSpPr>
        <p:spPr>
          <a:xfrm>
            <a:off x="1524000" y="4403324"/>
            <a:ext cx="9144000" cy="1329456"/>
          </a:xfrm>
        </p:spPr>
        <p:txBody>
          <a:bodyPr/>
          <a:lstStyle/>
          <a:p>
            <a:r>
              <a:rPr lang="en-US" altLang="zh-CN" dirty="0"/>
              <a:t>Phuc </a:t>
            </a:r>
            <a:r>
              <a:rPr lang="en-US" altLang="zh-CN" dirty="0" err="1"/>
              <a:t>Loi</a:t>
            </a:r>
            <a:r>
              <a:rPr lang="en-US" altLang="zh-CN" dirty="0"/>
              <a:t> Luu, PhD</a:t>
            </a:r>
          </a:p>
          <a:p>
            <a:r>
              <a:rPr lang="en-US" altLang="zh-CN" dirty="0"/>
              <a:t>luu.p.loi@googlemail.com</a:t>
            </a:r>
          </a:p>
          <a:p>
            <a:r>
              <a:rPr lang="en-US" altLang="zh-CN" dirty="0"/>
              <a:t>June 27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552450"/>
            <a:ext cx="10515600" cy="610525"/>
          </a:xfrm>
        </p:spPr>
        <p:txBody>
          <a:bodyPr/>
          <a:lstStyle/>
          <a:p>
            <a:pPr algn="ctr"/>
            <a:r>
              <a:rPr lang="en-US" sz="2800" dirty="0"/>
              <a:t>Sampling of a new environment: the human body</a:t>
            </a:r>
          </a:p>
        </p:txBody>
      </p:sp>
      <p:pic>
        <p:nvPicPr>
          <p:cNvPr id="4" name="Content Placeholder 3"/>
          <p:cNvPicPr>
            <a:picLocks noGrp="1" noChangeAspect="1"/>
          </p:cNvPicPr>
          <p:nvPr>
            <p:ph idx="1"/>
          </p:nvPr>
        </p:nvPicPr>
        <p:blipFill>
          <a:blip r:embed="rId2"/>
          <a:stretch>
            <a:fillRect/>
          </a:stretch>
        </p:blipFill>
        <p:spPr>
          <a:xfrm>
            <a:off x="3018155" y="1437005"/>
            <a:ext cx="5774690" cy="48685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a:t>Time of development of Microbiome</a:t>
            </a:r>
          </a:p>
        </p:txBody>
      </p:sp>
      <p:pic>
        <p:nvPicPr>
          <p:cNvPr id="4" name="Content Placeholder 3" descr="483339_1_En_13_Fig1_HTML"/>
          <p:cNvPicPr>
            <a:picLocks noGrp="1" noChangeAspect="1"/>
          </p:cNvPicPr>
          <p:nvPr>
            <p:ph idx="1"/>
          </p:nvPr>
        </p:nvPicPr>
        <p:blipFill>
          <a:blip r:embed="rId2"/>
          <a:stretch>
            <a:fillRect/>
          </a:stretch>
        </p:blipFill>
        <p:spPr>
          <a:xfrm>
            <a:off x="1238250" y="1666240"/>
            <a:ext cx="9335135" cy="4796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3925" y="407035"/>
            <a:ext cx="10344150" cy="60439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in graphic">
            <a:extLst>
              <a:ext uri="{FF2B5EF4-FFF2-40B4-BE49-F238E27FC236}">
                <a16:creationId xmlns:a16="http://schemas.microsoft.com/office/drawing/2014/main" id="{63D85880-01BF-E87F-2F55-24E1E24CBCFF}"/>
              </a:ext>
            </a:extLst>
          </p:cNvPr>
          <p:cNvPicPr>
            <a:picLocks noGrp="1"/>
          </p:cNvPicPr>
          <p:nvPr>
            <p:ph idx="1"/>
          </p:nvPr>
        </p:nvPicPr>
        <p:blipFill>
          <a:blip r:embed="rId2"/>
          <a:stretch/>
        </p:blipFill>
        <p:spPr>
          <a:xfrm>
            <a:off x="1250584" y="961193"/>
            <a:ext cx="9690832" cy="5717730"/>
          </a:xfrm>
          <a:prstGeom prst="rect">
            <a:avLst/>
          </a:prstGeom>
          <a:ln>
            <a:noFill/>
          </a:ln>
        </p:spPr>
      </p:pic>
      <p:sp>
        <p:nvSpPr>
          <p:cNvPr id="6" name="TextShape 2">
            <a:extLst>
              <a:ext uri="{FF2B5EF4-FFF2-40B4-BE49-F238E27FC236}">
                <a16:creationId xmlns:a16="http://schemas.microsoft.com/office/drawing/2014/main" id="{35C255B3-AECC-47E3-D614-73E677611A03}"/>
              </a:ext>
            </a:extLst>
          </p:cNvPr>
          <p:cNvSpPr txBox="1"/>
          <p:nvPr/>
        </p:nvSpPr>
        <p:spPr>
          <a:xfrm>
            <a:off x="952560" y="6477120"/>
            <a:ext cx="8254800" cy="231120"/>
          </a:xfrm>
          <a:prstGeom prst="rect">
            <a:avLst/>
          </a:prstGeom>
          <a:noFill/>
          <a:ln>
            <a:noFill/>
          </a:ln>
        </p:spPr>
        <p:txBody>
          <a:bodyPr lIns="90000" tIns="45000" rIns="90000" bIns="45000"/>
          <a:lstStyle/>
          <a:p>
            <a:r>
              <a:rPr lang="en-US" sz="900" b="0" strike="noStrike" spc="-1" dirty="0">
                <a:latin typeface="Arial"/>
              </a:rPr>
              <a:t>10.1016/j.csbj.2015.06.001 </a:t>
            </a:r>
          </a:p>
        </p:txBody>
      </p:sp>
      <p:sp>
        <p:nvSpPr>
          <p:cNvPr id="7" name="Title 1">
            <a:extLst>
              <a:ext uri="{FF2B5EF4-FFF2-40B4-BE49-F238E27FC236}">
                <a16:creationId xmlns:a16="http://schemas.microsoft.com/office/drawing/2014/main" id="{D8F29832-FCF5-7E5C-A4DA-64A1D4ADD024}"/>
              </a:ext>
            </a:extLst>
          </p:cNvPr>
          <p:cNvSpPr>
            <a:spLocks noGrp="1"/>
          </p:cNvSpPr>
          <p:nvPr>
            <p:ph type="title"/>
          </p:nvPr>
        </p:nvSpPr>
        <p:spPr>
          <a:xfrm>
            <a:off x="665456" y="179077"/>
            <a:ext cx="10515600" cy="610525"/>
          </a:xfrm>
        </p:spPr>
        <p:txBody>
          <a:bodyPr/>
          <a:lstStyle/>
          <a:p>
            <a:pPr algn="ctr"/>
            <a:r>
              <a:rPr lang="en-US" sz="2800" dirty="0"/>
              <a:t>Microbiome profiling with metagenomics</a:t>
            </a:r>
          </a:p>
        </p:txBody>
      </p:sp>
    </p:spTree>
    <p:extLst>
      <p:ext uri="{BB962C8B-B14F-4D97-AF65-F5344CB8AC3E}">
        <p14:creationId xmlns:p14="http://schemas.microsoft.com/office/powerpoint/2010/main" val="31643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55570" y="271145"/>
            <a:ext cx="6041390" cy="6315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a:t>16s rRNA gene as a proxy for taxonomic assignment</a:t>
            </a:r>
          </a:p>
        </p:txBody>
      </p:sp>
      <p:pic>
        <p:nvPicPr>
          <p:cNvPr id="5" name="Content Placeholder 4"/>
          <p:cNvPicPr>
            <a:picLocks noGrp="1" noChangeAspect="1"/>
          </p:cNvPicPr>
          <p:nvPr>
            <p:ph idx="1"/>
          </p:nvPr>
        </p:nvPicPr>
        <p:blipFill>
          <a:blip r:embed="rId2"/>
          <a:stretch>
            <a:fillRect/>
          </a:stretch>
        </p:blipFill>
        <p:spPr>
          <a:xfrm>
            <a:off x="2132965" y="1584325"/>
            <a:ext cx="7545705" cy="4665980"/>
          </a:xfrm>
          <a:prstGeom prst="rect">
            <a:avLst/>
          </a:prstGeom>
        </p:spPr>
      </p:pic>
      <p:sp>
        <p:nvSpPr>
          <p:cNvPr id="6" name="Text Box 5"/>
          <p:cNvSpPr txBox="1"/>
          <p:nvPr/>
        </p:nvSpPr>
        <p:spPr>
          <a:xfrm>
            <a:off x="490855" y="6456045"/>
            <a:ext cx="11556365" cy="275590"/>
          </a:xfrm>
          <a:prstGeom prst="rect">
            <a:avLst/>
          </a:prstGeom>
          <a:noFill/>
        </p:spPr>
        <p:txBody>
          <a:bodyPr wrap="square" rtlCol="0" anchor="t">
            <a:spAutoFit/>
          </a:bodyPr>
          <a:lstStyle/>
          <a:p>
            <a:pPr algn="ctr"/>
            <a:r>
              <a:rPr lang="en-US" sz="1200" dirty="0">
                <a:latin typeface="Calibri" panose="020F0502020204030204" pitchFamily="34" charset="0"/>
              </a:rPr>
              <a:t>https://resources.qiagenbioinformatics.com/manuals/clcgenomicsworkbench/current/index.php?manual=BE_Sequence_logo.html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6"/>
            <a:ext cx="10515600" cy="993306"/>
          </a:xfrm>
        </p:spPr>
        <p:txBody>
          <a:bodyPr/>
          <a:lstStyle/>
          <a:p>
            <a:pPr algn="ctr"/>
            <a:r>
              <a:rPr lang="en-US" sz="3600" dirty="0"/>
              <a:t>16s rRNA gene as a proxy for taxonomic assignment</a:t>
            </a:r>
          </a:p>
        </p:txBody>
      </p:sp>
      <p:pic>
        <p:nvPicPr>
          <p:cNvPr id="4" name="Content Placeholder 3"/>
          <p:cNvPicPr>
            <a:picLocks noGrp="1" noChangeAspect="1"/>
          </p:cNvPicPr>
          <p:nvPr>
            <p:ph idx="1"/>
          </p:nvPr>
        </p:nvPicPr>
        <p:blipFill>
          <a:blip r:embed="rId2"/>
          <a:stretch>
            <a:fillRect/>
          </a:stretch>
        </p:blipFill>
        <p:spPr>
          <a:xfrm>
            <a:off x="262589" y="1553220"/>
            <a:ext cx="7657261" cy="4661149"/>
          </a:xfrm>
          <a:prstGeom prst="rect">
            <a:avLst/>
          </a:prstGeom>
        </p:spPr>
      </p:pic>
      <p:pic>
        <p:nvPicPr>
          <p:cNvPr id="3074" name="Picture 2" descr="Details are in the caption following the image">
            <a:extLst>
              <a:ext uri="{FF2B5EF4-FFF2-40B4-BE49-F238E27FC236}">
                <a16:creationId xmlns:a16="http://schemas.microsoft.com/office/drawing/2014/main" id="{0A84EC44-E599-EEE5-6D4C-BD56AD2316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823" y="1180728"/>
            <a:ext cx="3858588" cy="53478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6AA283-6D4A-04F2-819F-CAEF6B788B2B}"/>
              </a:ext>
            </a:extLst>
          </p:cNvPr>
          <p:cNvSpPr txBox="1"/>
          <p:nvPr/>
        </p:nvSpPr>
        <p:spPr>
          <a:xfrm>
            <a:off x="10383174" y="6523200"/>
            <a:ext cx="1560251" cy="276999"/>
          </a:xfrm>
          <a:prstGeom prst="rect">
            <a:avLst/>
          </a:prstGeom>
          <a:noFill/>
        </p:spPr>
        <p:txBody>
          <a:bodyPr wrap="square">
            <a:spAutoFit/>
          </a:bodyPr>
          <a:lstStyle/>
          <a:p>
            <a:r>
              <a:rPr lang="en-US" sz="1200" dirty="0"/>
              <a:t>10.1111/omi.12434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2800" dirty="0"/>
              <a:t>Overview of workflow with amplicon 16S metagenomics</a:t>
            </a:r>
          </a:p>
        </p:txBody>
      </p:sp>
      <p:pic>
        <p:nvPicPr>
          <p:cNvPr id="4" name="Content Placeholder 3"/>
          <p:cNvPicPr>
            <a:picLocks noGrp="1" noChangeAspect="1"/>
          </p:cNvPicPr>
          <p:nvPr>
            <p:ph idx="1"/>
          </p:nvPr>
        </p:nvPicPr>
        <p:blipFill>
          <a:blip r:embed="rId2"/>
          <a:stretch>
            <a:fillRect/>
          </a:stretch>
        </p:blipFill>
        <p:spPr>
          <a:xfrm>
            <a:off x="1661160" y="1310005"/>
            <a:ext cx="8573770" cy="4927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dirty="0"/>
              <a:t>Metagenomic Sequencing: targeted 16S</a:t>
            </a:r>
          </a:p>
        </p:txBody>
      </p:sp>
      <p:pic>
        <p:nvPicPr>
          <p:cNvPr id="5" name="Content Placeholder 4"/>
          <p:cNvPicPr>
            <a:picLocks noGrp="1" noChangeAspect="1"/>
          </p:cNvPicPr>
          <p:nvPr>
            <p:ph idx="1"/>
          </p:nvPr>
        </p:nvPicPr>
        <p:blipFill>
          <a:blip r:embed="rId2"/>
          <a:stretch>
            <a:fillRect/>
          </a:stretch>
        </p:blipFill>
        <p:spPr>
          <a:xfrm>
            <a:off x="2188210" y="1583690"/>
            <a:ext cx="7331075" cy="4705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dirty="0"/>
              <a:t>Metagenomic Sequencing: targeted 16S</a:t>
            </a:r>
          </a:p>
        </p:txBody>
      </p:sp>
      <p:pic>
        <p:nvPicPr>
          <p:cNvPr id="4" name="Content Placeholder 3"/>
          <p:cNvPicPr>
            <a:picLocks noGrp="1" noChangeAspect="1"/>
          </p:cNvPicPr>
          <p:nvPr>
            <p:ph idx="1"/>
          </p:nvPr>
        </p:nvPicPr>
        <p:blipFill>
          <a:blip r:embed="rId2"/>
          <a:stretch>
            <a:fillRect/>
          </a:stretch>
        </p:blipFill>
        <p:spPr>
          <a:xfrm>
            <a:off x="1433195" y="1825625"/>
            <a:ext cx="894334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Content</a:t>
            </a:r>
          </a:p>
        </p:txBody>
      </p:sp>
      <p:sp>
        <p:nvSpPr>
          <p:cNvPr id="3" name="Content Placeholder 2"/>
          <p:cNvSpPr>
            <a:spLocks noGrp="1"/>
          </p:cNvSpPr>
          <p:nvPr>
            <p:ph idx="1"/>
          </p:nvPr>
        </p:nvSpPr>
        <p:spPr>
          <a:xfrm>
            <a:off x="595630" y="1584325"/>
            <a:ext cx="10515600" cy="4351338"/>
          </a:xfrm>
        </p:spPr>
        <p:txBody>
          <a:bodyPr>
            <a:normAutofit lnSpcReduction="10000"/>
          </a:bodyPr>
          <a:lstStyle/>
          <a:p>
            <a:pPr>
              <a:lnSpc>
                <a:spcPct val="150000"/>
              </a:lnSpc>
            </a:pPr>
            <a:r>
              <a:rPr lang="en-US" sz="2800" dirty="0"/>
              <a:t>Review Next Generation Sequencing (NGS) technology</a:t>
            </a:r>
          </a:p>
          <a:p>
            <a:pPr>
              <a:lnSpc>
                <a:spcPct val="150000"/>
              </a:lnSpc>
            </a:pPr>
            <a:r>
              <a:rPr lang="en-US" sz="2800" dirty="0"/>
              <a:t>Terms: Metagenomics, Metagenome, Microbe, </a:t>
            </a:r>
            <a:r>
              <a:rPr lang="en-US" sz="2800" dirty="0">
                <a:sym typeface="+mn-ea"/>
              </a:rPr>
              <a:t>Microbiomics, </a:t>
            </a:r>
            <a:r>
              <a:rPr lang="en-US" sz="2800" dirty="0"/>
              <a:t>Microbiome, Microbiota</a:t>
            </a:r>
          </a:p>
          <a:p>
            <a:pPr>
              <a:lnSpc>
                <a:spcPct val="150000"/>
              </a:lnSpc>
            </a:pPr>
            <a:r>
              <a:rPr lang="en-US" sz="2800" dirty="0"/>
              <a:t>Target vs shotgun metagenomics</a:t>
            </a:r>
          </a:p>
          <a:p>
            <a:pPr>
              <a:lnSpc>
                <a:spcPct val="150000"/>
              </a:lnSpc>
            </a:pPr>
            <a:r>
              <a:rPr lang="en-US" sz="2800" dirty="0"/>
              <a:t>Application of </a:t>
            </a:r>
            <a:r>
              <a:rPr lang="en-US" sz="2800" dirty="0" err="1"/>
              <a:t>matgenomics</a:t>
            </a:r>
            <a:endParaRPr lang="en-US" sz="2800" dirty="0"/>
          </a:p>
          <a:p>
            <a:pPr>
              <a:lnSpc>
                <a:spcPct val="150000"/>
              </a:lnSpc>
            </a:pPr>
            <a:r>
              <a:rPr lang="en-US" sz="2800" dirty="0"/>
              <a:t>Discussion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dirty="0"/>
              <a:t>Metagenomic Sequencing: targeted 16S</a:t>
            </a:r>
          </a:p>
        </p:txBody>
      </p:sp>
      <p:pic>
        <p:nvPicPr>
          <p:cNvPr id="5" name="Content Placeholder 4"/>
          <p:cNvPicPr>
            <a:picLocks noGrp="1" noChangeAspect="1"/>
          </p:cNvPicPr>
          <p:nvPr>
            <p:ph idx="1"/>
          </p:nvPr>
        </p:nvPicPr>
        <p:blipFill>
          <a:blip r:embed="rId2"/>
          <a:stretch>
            <a:fillRect/>
          </a:stretch>
        </p:blipFill>
        <p:spPr>
          <a:xfrm>
            <a:off x="1433195" y="1825625"/>
            <a:ext cx="8943340"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a:t>Operational Taxonomic Unit (OTU)</a:t>
            </a:r>
          </a:p>
        </p:txBody>
      </p:sp>
      <p:pic>
        <p:nvPicPr>
          <p:cNvPr id="5" name="Content Placeholder 4"/>
          <p:cNvPicPr>
            <a:picLocks noGrp="1" noChangeAspect="1"/>
          </p:cNvPicPr>
          <p:nvPr>
            <p:ph idx="1"/>
          </p:nvPr>
        </p:nvPicPr>
        <p:blipFill>
          <a:blip r:embed="rId2"/>
          <a:stretch>
            <a:fillRect/>
          </a:stretch>
        </p:blipFill>
        <p:spPr>
          <a:xfrm>
            <a:off x="754232" y="1979295"/>
            <a:ext cx="10515600" cy="28994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a:t>Clustering of OTUs</a:t>
            </a:r>
          </a:p>
        </p:txBody>
      </p:sp>
      <p:pic>
        <p:nvPicPr>
          <p:cNvPr id="4" name="Picture 3"/>
          <p:cNvPicPr>
            <a:picLocks noChangeAspect="1"/>
          </p:cNvPicPr>
          <p:nvPr/>
        </p:nvPicPr>
        <p:blipFill>
          <a:blip r:embed="rId2"/>
          <a:stretch>
            <a:fillRect/>
          </a:stretch>
        </p:blipFill>
        <p:spPr>
          <a:xfrm>
            <a:off x="2525395" y="1420495"/>
            <a:ext cx="7140575" cy="50184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a:t>Clustering of OTUs</a:t>
            </a:r>
          </a:p>
        </p:txBody>
      </p:sp>
      <p:pic>
        <p:nvPicPr>
          <p:cNvPr id="3" name="Picture 2"/>
          <p:cNvPicPr>
            <a:picLocks noChangeAspect="1"/>
          </p:cNvPicPr>
          <p:nvPr/>
        </p:nvPicPr>
        <p:blipFill>
          <a:blip r:embed="rId2"/>
          <a:stretch>
            <a:fillRect/>
          </a:stretch>
        </p:blipFill>
        <p:spPr>
          <a:xfrm>
            <a:off x="1423670" y="1351280"/>
            <a:ext cx="9153525" cy="5057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835"/>
          </a:xfrm>
        </p:spPr>
        <p:txBody>
          <a:bodyPr/>
          <a:lstStyle/>
          <a:p>
            <a:pPr algn="ctr"/>
            <a:r>
              <a:rPr lang="en-US" sz="4000"/>
              <a:t>Taxonomic assignments of OTUs</a:t>
            </a:r>
          </a:p>
        </p:txBody>
      </p:sp>
      <p:pic>
        <p:nvPicPr>
          <p:cNvPr id="4" name="Picture 3"/>
          <p:cNvPicPr>
            <a:picLocks noChangeAspect="1"/>
          </p:cNvPicPr>
          <p:nvPr/>
        </p:nvPicPr>
        <p:blipFill>
          <a:blip r:embed="rId2"/>
          <a:stretch>
            <a:fillRect/>
          </a:stretch>
        </p:blipFill>
        <p:spPr>
          <a:xfrm>
            <a:off x="442595" y="1461135"/>
            <a:ext cx="11306175" cy="51625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806875"/>
          </a:xfrm>
        </p:spPr>
        <p:txBody>
          <a:bodyPr>
            <a:noAutofit/>
          </a:bodyPr>
          <a:lstStyle/>
          <a:p>
            <a:pPr algn="ctr"/>
            <a:r>
              <a:rPr lang="en-US" i="0" dirty="0">
                <a:solidFill>
                  <a:srgbClr val="1C1D1E"/>
                </a:solidFill>
                <a:effectLst/>
                <a:highlight>
                  <a:srgbClr val="FFFFFF"/>
                </a:highlight>
                <a:cs typeface="Calibri" panose="020F0502020204030204" pitchFamily="34" charset="0"/>
              </a:rPr>
              <a:t>Workflow followed by the bioinformatics pipelines for processing 16S ribosomal ribonucleic acid (rRNA) gene amplicon data</a:t>
            </a:r>
            <a:endParaRPr lang="en-US" sz="2800" dirty="0">
              <a:cs typeface="Calibri" panose="020F0502020204030204" pitchFamily="34" charset="0"/>
            </a:endParaRPr>
          </a:p>
        </p:txBody>
      </p:sp>
      <p:pic>
        <p:nvPicPr>
          <p:cNvPr id="1026" name="Picture 2" descr="Details are in the caption following the image">
            <a:extLst>
              <a:ext uri="{FF2B5EF4-FFF2-40B4-BE49-F238E27FC236}">
                <a16:creationId xmlns:a16="http://schemas.microsoft.com/office/drawing/2014/main" id="{A175A4CE-62F4-4E1D-C485-F6A553F78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926" y="1065320"/>
            <a:ext cx="9553575" cy="5381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5ED89D-56F7-2D48-1A30-275181BF4ACF}"/>
              </a:ext>
            </a:extLst>
          </p:cNvPr>
          <p:cNvSpPr txBox="1"/>
          <p:nvPr/>
        </p:nvSpPr>
        <p:spPr>
          <a:xfrm>
            <a:off x="1173102" y="6518855"/>
            <a:ext cx="9553575" cy="276999"/>
          </a:xfrm>
          <a:prstGeom prst="rect">
            <a:avLst/>
          </a:prstGeom>
          <a:noFill/>
        </p:spPr>
        <p:txBody>
          <a:bodyPr wrap="square">
            <a:spAutoFit/>
          </a:bodyPr>
          <a:lstStyle/>
          <a:p>
            <a:pPr algn="ctr"/>
            <a:r>
              <a:rPr lang="en-US" sz="1200" b="0" i="0" dirty="0">
                <a:solidFill>
                  <a:srgbClr val="1C1D1E"/>
                </a:solidFill>
                <a:effectLst/>
                <a:highlight>
                  <a:srgbClr val="FFFFFF"/>
                </a:highlight>
                <a:latin typeface="Open Sans" panose="020B0606030504020204" pitchFamily="34" charset="0"/>
              </a:rPr>
              <a:t> ASVs, amplicon sequence variants; no., number; OTUs, operational taxonomic units; PCR, polymerase chain reaction.</a:t>
            </a:r>
            <a:endParaRPr lang="en-US" sz="1200" dirty="0"/>
          </a:p>
        </p:txBody>
      </p:sp>
      <p:sp>
        <p:nvSpPr>
          <p:cNvPr id="9" name="TextBox 8">
            <a:extLst>
              <a:ext uri="{FF2B5EF4-FFF2-40B4-BE49-F238E27FC236}">
                <a16:creationId xmlns:a16="http://schemas.microsoft.com/office/drawing/2014/main" id="{344E59FE-20FC-4E28-C544-446B8A7843FD}"/>
              </a:ext>
            </a:extLst>
          </p:cNvPr>
          <p:cNvSpPr txBox="1"/>
          <p:nvPr/>
        </p:nvSpPr>
        <p:spPr>
          <a:xfrm>
            <a:off x="10596239" y="6518855"/>
            <a:ext cx="1459638" cy="276999"/>
          </a:xfrm>
          <a:prstGeom prst="rect">
            <a:avLst/>
          </a:prstGeom>
          <a:noFill/>
        </p:spPr>
        <p:txBody>
          <a:bodyPr wrap="square">
            <a:spAutoFit/>
          </a:bodyPr>
          <a:lstStyle/>
          <a:p>
            <a:r>
              <a:rPr lang="en-US" sz="1200" dirty="0"/>
              <a:t>10.1111/omi.12434</a:t>
            </a:r>
          </a:p>
        </p:txBody>
      </p:sp>
    </p:spTree>
    <p:extLst>
      <p:ext uri="{BB962C8B-B14F-4D97-AF65-F5344CB8AC3E}">
        <p14:creationId xmlns:p14="http://schemas.microsoft.com/office/powerpoint/2010/main" val="382908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5ED89D-56F7-2D48-1A30-275181BF4ACF}"/>
              </a:ext>
            </a:extLst>
          </p:cNvPr>
          <p:cNvSpPr txBox="1"/>
          <p:nvPr/>
        </p:nvSpPr>
        <p:spPr>
          <a:xfrm>
            <a:off x="248205" y="4764529"/>
            <a:ext cx="4242276" cy="1754326"/>
          </a:xfrm>
          <a:prstGeom prst="rect">
            <a:avLst/>
          </a:prstGeom>
          <a:noFill/>
        </p:spPr>
        <p:txBody>
          <a:bodyPr wrap="square">
            <a:spAutoFit/>
          </a:bodyPr>
          <a:lstStyle/>
          <a:p>
            <a:pPr algn="just"/>
            <a:r>
              <a:rPr lang="en-US" sz="1200" b="0" i="0" dirty="0">
                <a:solidFill>
                  <a:srgbClr val="333333"/>
                </a:solidFill>
                <a:effectLst/>
                <a:highlight>
                  <a:srgbClr val="FCFCFC"/>
                </a:highlight>
                <a:latin typeface="Georgia" panose="02040502050405020303" pitchFamily="18" charset="0"/>
              </a:rPr>
              <a:t>Seasonal Distribution of microbial communities of river and shrimp pond water samples at the phylum level. “Other classified phyla” indicates the sum of the abundance of phyla with their maximum relative abundance percentages lower than 1% in any sample. P1, P2, P3: three different shrimp pond sites; R1, R2, R3, R4: four different river sites. DCOD, DCID: discharged canals. P1, P2, P3, R1, R2, R3, R4 and DCOD located outside the Day River dike. DCID located inside the Day River dike. RS: rainy season; DS: dry season</a:t>
            </a:r>
            <a:endParaRPr lang="en-US" sz="1200" b="1" dirty="0"/>
          </a:p>
        </p:txBody>
      </p:sp>
      <p:sp>
        <p:nvSpPr>
          <p:cNvPr id="9" name="TextBox 8">
            <a:extLst>
              <a:ext uri="{FF2B5EF4-FFF2-40B4-BE49-F238E27FC236}">
                <a16:creationId xmlns:a16="http://schemas.microsoft.com/office/drawing/2014/main" id="{344E59FE-20FC-4E28-C544-446B8A7843FD}"/>
              </a:ext>
            </a:extLst>
          </p:cNvPr>
          <p:cNvSpPr txBox="1"/>
          <p:nvPr/>
        </p:nvSpPr>
        <p:spPr>
          <a:xfrm>
            <a:off x="9614517" y="6518855"/>
            <a:ext cx="2441360" cy="276999"/>
          </a:xfrm>
          <a:prstGeom prst="rect">
            <a:avLst/>
          </a:prstGeom>
          <a:noFill/>
        </p:spPr>
        <p:txBody>
          <a:bodyPr wrap="square">
            <a:spAutoFit/>
          </a:bodyPr>
          <a:lstStyle/>
          <a:p>
            <a:r>
              <a:rPr lang="en-US" sz="1200" dirty="0"/>
              <a:t>10.1186/s13765-022-00687-w</a:t>
            </a:r>
          </a:p>
        </p:txBody>
      </p:sp>
      <p:pic>
        <p:nvPicPr>
          <p:cNvPr id="4" name="Picture 3">
            <a:extLst>
              <a:ext uri="{FF2B5EF4-FFF2-40B4-BE49-F238E27FC236}">
                <a16:creationId xmlns:a16="http://schemas.microsoft.com/office/drawing/2014/main" id="{36423850-DA6E-1EAD-67F7-3CA967C943D8}"/>
              </a:ext>
            </a:extLst>
          </p:cNvPr>
          <p:cNvPicPr>
            <a:picLocks noChangeAspect="1"/>
          </p:cNvPicPr>
          <p:nvPr/>
        </p:nvPicPr>
        <p:blipFill>
          <a:blip r:embed="rId2"/>
          <a:stretch>
            <a:fillRect/>
          </a:stretch>
        </p:blipFill>
        <p:spPr>
          <a:xfrm>
            <a:off x="248205" y="138297"/>
            <a:ext cx="5690956" cy="2067418"/>
          </a:xfrm>
          <a:prstGeom prst="rect">
            <a:avLst/>
          </a:prstGeom>
        </p:spPr>
      </p:pic>
      <p:pic>
        <p:nvPicPr>
          <p:cNvPr id="4098" name="Picture 2" descr="Fig. 3">
            <a:extLst>
              <a:ext uri="{FF2B5EF4-FFF2-40B4-BE49-F238E27FC236}">
                <a16:creationId xmlns:a16="http://schemas.microsoft.com/office/drawing/2014/main" id="{326F4C95-FBC1-B5DD-9B6F-435EDA39B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23" y="1935333"/>
            <a:ext cx="7360354" cy="4243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23EEA2D-FC29-3904-8425-7E9AAC7F8028}"/>
              </a:ext>
            </a:extLst>
          </p:cNvPr>
          <p:cNvPicPr>
            <a:picLocks noChangeAspect="1"/>
          </p:cNvPicPr>
          <p:nvPr/>
        </p:nvPicPr>
        <p:blipFill>
          <a:blip r:embed="rId4"/>
          <a:stretch>
            <a:fillRect/>
          </a:stretch>
        </p:blipFill>
        <p:spPr>
          <a:xfrm>
            <a:off x="870186" y="2438386"/>
            <a:ext cx="2794801" cy="2093471"/>
          </a:xfrm>
          <a:prstGeom prst="rect">
            <a:avLst/>
          </a:prstGeom>
        </p:spPr>
      </p:pic>
    </p:spTree>
    <p:extLst>
      <p:ext uri="{BB962C8B-B14F-4D97-AF65-F5344CB8AC3E}">
        <p14:creationId xmlns:p14="http://schemas.microsoft.com/office/powerpoint/2010/main" val="98536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a:extLst>
              <a:ext uri="{FF2B5EF4-FFF2-40B4-BE49-F238E27FC236}">
                <a16:creationId xmlns:a16="http://schemas.microsoft.com/office/drawing/2014/main" id="{35C255B3-AECC-47E3-D614-73E677611A03}"/>
              </a:ext>
            </a:extLst>
          </p:cNvPr>
          <p:cNvSpPr txBox="1"/>
          <p:nvPr/>
        </p:nvSpPr>
        <p:spPr>
          <a:xfrm>
            <a:off x="952560" y="6477120"/>
            <a:ext cx="8254800" cy="231120"/>
          </a:xfrm>
          <a:prstGeom prst="rect">
            <a:avLst/>
          </a:prstGeom>
          <a:noFill/>
          <a:ln>
            <a:noFill/>
          </a:ln>
        </p:spPr>
        <p:txBody>
          <a:bodyPr lIns="90000" tIns="45000" rIns="90000" bIns="45000"/>
          <a:lstStyle/>
          <a:p>
            <a:r>
              <a:rPr lang="en-US" sz="900" b="0" strike="noStrike" spc="-1" dirty="0">
                <a:latin typeface="Arial"/>
              </a:rPr>
              <a:t>10.1016/j.csbj.2015.06.001 </a:t>
            </a:r>
          </a:p>
        </p:txBody>
      </p:sp>
      <p:sp>
        <p:nvSpPr>
          <p:cNvPr id="7" name="Title 1">
            <a:extLst>
              <a:ext uri="{FF2B5EF4-FFF2-40B4-BE49-F238E27FC236}">
                <a16:creationId xmlns:a16="http://schemas.microsoft.com/office/drawing/2014/main" id="{D8F29832-FCF5-7E5C-A4DA-64A1D4ADD024}"/>
              </a:ext>
            </a:extLst>
          </p:cNvPr>
          <p:cNvSpPr>
            <a:spLocks noGrp="1"/>
          </p:cNvSpPr>
          <p:nvPr>
            <p:ph type="title"/>
          </p:nvPr>
        </p:nvSpPr>
        <p:spPr>
          <a:xfrm>
            <a:off x="674334" y="262048"/>
            <a:ext cx="10515600" cy="610525"/>
          </a:xfrm>
        </p:spPr>
        <p:txBody>
          <a:bodyPr>
            <a:normAutofit/>
          </a:bodyPr>
          <a:lstStyle/>
          <a:p>
            <a:pPr algn="ctr"/>
            <a:r>
              <a:rPr lang="en-US" sz="3600" dirty="0"/>
              <a:t>Microbiome profiling with 16S metagenomics</a:t>
            </a:r>
          </a:p>
        </p:txBody>
      </p:sp>
      <p:pic>
        <p:nvPicPr>
          <p:cNvPr id="4" name="Main graphic">
            <a:extLst>
              <a:ext uri="{FF2B5EF4-FFF2-40B4-BE49-F238E27FC236}">
                <a16:creationId xmlns:a16="http://schemas.microsoft.com/office/drawing/2014/main" id="{1750DD57-5BDD-9F7C-59EC-06B8AC110C43}"/>
              </a:ext>
            </a:extLst>
          </p:cNvPr>
          <p:cNvPicPr/>
          <p:nvPr/>
        </p:nvPicPr>
        <p:blipFill>
          <a:blip r:embed="rId2"/>
          <a:stretch/>
        </p:blipFill>
        <p:spPr>
          <a:xfrm>
            <a:off x="531037" y="1118586"/>
            <a:ext cx="11276264" cy="5172103"/>
          </a:xfrm>
          <a:prstGeom prst="rect">
            <a:avLst/>
          </a:prstGeom>
          <a:ln>
            <a:noFill/>
          </a:ln>
        </p:spPr>
      </p:pic>
    </p:spTree>
    <p:extLst>
      <p:ext uri="{BB962C8B-B14F-4D97-AF65-F5344CB8AC3E}">
        <p14:creationId xmlns:p14="http://schemas.microsoft.com/office/powerpoint/2010/main" val="263056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Shotgun Sequencing</a:t>
            </a:r>
          </a:p>
        </p:txBody>
      </p:sp>
      <p:pic>
        <p:nvPicPr>
          <p:cNvPr id="5" name="Content Placeholder 4"/>
          <p:cNvPicPr>
            <a:picLocks noGrp="1" noChangeAspect="1"/>
          </p:cNvPicPr>
          <p:nvPr>
            <p:ph idx="1"/>
          </p:nvPr>
        </p:nvPicPr>
        <p:blipFill>
          <a:blip r:embed="rId2"/>
          <a:stretch>
            <a:fillRect/>
          </a:stretch>
        </p:blipFill>
        <p:spPr>
          <a:xfrm>
            <a:off x="1463040" y="1584325"/>
            <a:ext cx="9056370"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t>Shotgun Sequencing</a:t>
            </a:r>
          </a:p>
        </p:txBody>
      </p:sp>
      <p:pic>
        <p:nvPicPr>
          <p:cNvPr id="5122" name="Picture 2" descr="Metagenomics — Who is there and what are they doing? | by Vijini ...">
            <a:extLst>
              <a:ext uri="{FF2B5EF4-FFF2-40B4-BE49-F238E27FC236}">
                <a16:creationId xmlns:a16="http://schemas.microsoft.com/office/drawing/2014/main" id="{478CC6C4-49BD-2DC2-49AE-053CADA14F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700" y="1737396"/>
            <a:ext cx="10515600" cy="376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9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21995"/>
          </a:xfrm>
        </p:spPr>
        <p:txBody>
          <a:bodyPr/>
          <a:lstStyle/>
          <a:p>
            <a:pPr algn="ctr"/>
            <a:r>
              <a:rPr lang="en-US" sz="3200"/>
              <a:t>Genome Shotgun Sequencing and Assembly</a:t>
            </a:r>
          </a:p>
        </p:txBody>
      </p:sp>
      <p:pic>
        <p:nvPicPr>
          <p:cNvPr id="4" name="Content Placeholder 3"/>
          <p:cNvPicPr>
            <a:picLocks noGrp="1" noChangeAspect="1"/>
          </p:cNvPicPr>
          <p:nvPr>
            <p:ph idx="1"/>
          </p:nvPr>
        </p:nvPicPr>
        <p:blipFill>
          <a:blip r:embed="rId2"/>
          <a:stretch>
            <a:fillRect/>
          </a:stretch>
        </p:blipFill>
        <p:spPr>
          <a:xfrm>
            <a:off x="1615440" y="1013460"/>
            <a:ext cx="8803005" cy="5347335"/>
          </a:xfrm>
          <a:prstGeom prst="rect">
            <a:avLst/>
          </a:prstGeom>
        </p:spPr>
      </p:pic>
      <p:sp>
        <p:nvSpPr>
          <p:cNvPr id="5" name="Text Box 4"/>
          <p:cNvSpPr txBox="1"/>
          <p:nvPr/>
        </p:nvSpPr>
        <p:spPr>
          <a:xfrm>
            <a:off x="831850" y="6530975"/>
            <a:ext cx="8930005" cy="275590"/>
          </a:xfrm>
          <a:prstGeom prst="rect">
            <a:avLst/>
          </a:prstGeom>
          <a:noFill/>
        </p:spPr>
        <p:txBody>
          <a:bodyPr wrap="square" rtlCol="0" anchor="t">
            <a:spAutoFit/>
          </a:bodyPr>
          <a:lstStyle/>
          <a:p>
            <a:r>
              <a:rPr lang="en-US" sz="1200" dirty="0">
                <a:latin typeface="Calibri" panose="020F0502020204030204" pitchFamily="34" charset="0"/>
              </a:rPr>
              <a:t>https://pharmafeatures.com/cracking-genetic-ciphers-secondary-ngs-analysis/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t>Shotgun Sequencing</a:t>
            </a:r>
          </a:p>
        </p:txBody>
      </p:sp>
      <p:sp>
        <p:nvSpPr>
          <p:cNvPr id="3" name="Content Placeholder 2"/>
          <p:cNvSpPr>
            <a:spLocks noGrp="1"/>
          </p:cNvSpPr>
          <p:nvPr>
            <p:ph idx="1"/>
          </p:nvPr>
        </p:nvSpPr>
        <p:spPr/>
        <p:txBody>
          <a:bodyPr>
            <a:normAutofit fontScale="97500"/>
          </a:bodyPr>
          <a:lstStyle/>
          <a:p>
            <a:pPr algn="just"/>
            <a:r>
              <a:rPr lang="en-US" sz="2600" dirty="0" err="1"/>
              <a:t>Denovo</a:t>
            </a:r>
            <a:r>
              <a:rPr lang="en-US" sz="2600" dirty="0"/>
              <a:t> assembly: assembling reads into contigs without reference genomes</a:t>
            </a:r>
          </a:p>
          <a:p>
            <a:pPr marL="0" indent="0" algn="just">
              <a:buNone/>
            </a:pPr>
            <a:r>
              <a:rPr lang="en-US" sz="2600" dirty="0"/>
              <a:t>   – a substantial fraction of the metagenome (~33%) is not well represented by reference genomes</a:t>
            </a:r>
          </a:p>
          <a:p>
            <a:pPr algn="just"/>
            <a:r>
              <a:rPr lang="en-US" sz="2600" dirty="0"/>
              <a:t>Assembling reads from non-homogeneous sample with multiple species</a:t>
            </a:r>
          </a:p>
          <a:p>
            <a:pPr algn="just"/>
            <a:r>
              <a:rPr lang="en-US" sz="2600" dirty="0"/>
              <a:t>Assigning unassembled sequences generated by shotgun high-throughput sequencing to the known gene sequences.</a:t>
            </a:r>
          </a:p>
          <a:p>
            <a:pPr marL="0" indent="0" algn="just">
              <a:buNone/>
            </a:pPr>
            <a:r>
              <a:rPr lang="en-US" sz="2600" dirty="0"/>
              <a:t>   – the assessment of interactions that occur</a:t>
            </a:r>
          </a:p>
          <a:p>
            <a:pPr lvl="1" algn="just"/>
            <a:r>
              <a:rPr lang="en-US" sz="2600" dirty="0"/>
              <a:t>within the microbiome</a:t>
            </a:r>
          </a:p>
          <a:p>
            <a:pPr lvl="1" algn="just"/>
            <a:r>
              <a:rPr lang="en-US" sz="2600" dirty="0"/>
              <a:t>between a microbiome and its host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00343"/>
          </a:xfrm>
        </p:spPr>
        <p:txBody>
          <a:bodyPr>
            <a:normAutofit/>
          </a:bodyPr>
          <a:lstStyle/>
          <a:p>
            <a:pPr algn="ctr"/>
            <a:r>
              <a:rPr lang="en-US" sz="4000" dirty="0"/>
              <a:t>Shotgun Sequencing Analysis</a:t>
            </a:r>
          </a:p>
        </p:txBody>
      </p:sp>
      <p:pic>
        <p:nvPicPr>
          <p:cNvPr id="7" name="Content Placeholder 6">
            <a:extLst>
              <a:ext uri="{FF2B5EF4-FFF2-40B4-BE49-F238E27FC236}">
                <a16:creationId xmlns:a16="http://schemas.microsoft.com/office/drawing/2014/main" id="{A9BFAB57-7A54-10B3-61F9-D4D1399A95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777383" y="1127464"/>
            <a:ext cx="8256233" cy="52606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51713D-7650-AACF-96BE-F926D611E311}"/>
              </a:ext>
            </a:extLst>
          </p:cNvPr>
          <p:cNvSpPr txBox="1"/>
          <p:nvPr/>
        </p:nvSpPr>
        <p:spPr>
          <a:xfrm>
            <a:off x="8187431" y="6488964"/>
            <a:ext cx="3548849" cy="338554"/>
          </a:xfrm>
          <a:prstGeom prst="rect">
            <a:avLst/>
          </a:prstGeom>
          <a:noFill/>
        </p:spPr>
        <p:txBody>
          <a:bodyPr wrap="square">
            <a:spAutoFit/>
          </a:bodyPr>
          <a:lstStyle/>
          <a:p>
            <a:r>
              <a:rPr lang="en-US" sz="1600" dirty="0"/>
              <a:t>10.1016/j.micres.2022.127023</a:t>
            </a:r>
          </a:p>
        </p:txBody>
      </p:sp>
    </p:spTree>
    <p:extLst>
      <p:ext uri="{BB962C8B-B14F-4D97-AF65-F5344CB8AC3E}">
        <p14:creationId xmlns:p14="http://schemas.microsoft.com/office/powerpoint/2010/main" val="116731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00343"/>
          </a:xfrm>
        </p:spPr>
        <p:txBody>
          <a:bodyPr>
            <a:normAutofit/>
          </a:bodyPr>
          <a:lstStyle/>
          <a:p>
            <a:pPr algn="ctr"/>
            <a:r>
              <a:rPr lang="en-US" sz="4000" dirty="0"/>
              <a:t>Amplicon 16S vs Shotgun Sequencing</a:t>
            </a:r>
          </a:p>
        </p:txBody>
      </p:sp>
      <p:pic>
        <p:nvPicPr>
          <p:cNvPr id="5" name="Picture 4">
            <a:extLst>
              <a:ext uri="{FF2B5EF4-FFF2-40B4-BE49-F238E27FC236}">
                <a16:creationId xmlns:a16="http://schemas.microsoft.com/office/drawing/2014/main" id="{ACE4BE0E-EC18-E4FE-B1A2-A764967315A0}"/>
              </a:ext>
            </a:extLst>
          </p:cNvPr>
          <p:cNvPicPr>
            <a:picLocks noChangeAspect="1"/>
          </p:cNvPicPr>
          <p:nvPr/>
        </p:nvPicPr>
        <p:blipFill>
          <a:blip r:embed="rId2"/>
          <a:stretch>
            <a:fillRect/>
          </a:stretch>
        </p:blipFill>
        <p:spPr>
          <a:xfrm>
            <a:off x="774699" y="1402671"/>
            <a:ext cx="10642602" cy="5015884"/>
          </a:xfrm>
          <a:prstGeom prst="rect">
            <a:avLst/>
          </a:prstGeom>
        </p:spPr>
      </p:pic>
      <p:sp>
        <p:nvSpPr>
          <p:cNvPr id="6" name="TextBox 5">
            <a:extLst>
              <a:ext uri="{FF2B5EF4-FFF2-40B4-BE49-F238E27FC236}">
                <a16:creationId xmlns:a16="http://schemas.microsoft.com/office/drawing/2014/main" id="{58D79C3C-8F69-55E1-6128-6703664831BD}"/>
              </a:ext>
            </a:extLst>
          </p:cNvPr>
          <p:cNvSpPr txBox="1"/>
          <p:nvPr/>
        </p:nvSpPr>
        <p:spPr>
          <a:xfrm>
            <a:off x="6374166" y="5877016"/>
            <a:ext cx="523783" cy="461665"/>
          </a:xfrm>
          <a:prstGeom prst="rect">
            <a:avLst/>
          </a:prstGeom>
          <a:solidFill>
            <a:schemeClr val="bg1"/>
          </a:solidFill>
        </p:spPr>
        <p:txBody>
          <a:bodyPr wrap="square" rtlCol="0">
            <a:spAutoFit/>
          </a:bodyPr>
          <a:lstStyle/>
          <a:p>
            <a:r>
              <a:rPr lang="en-US" sz="2400" b="1" dirty="0">
                <a:solidFill>
                  <a:schemeClr val="accent6">
                    <a:lumMod val="75000"/>
                  </a:schemeClr>
                </a:solidFill>
                <a:latin typeface="Calibri" panose="020F0502020204030204" pitchFamily="34" charset="0"/>
                <a:cs typeface="Calibri" panose="020F0502020204030204" pitchFamily="34" charset="0"/>
              </a:rPr>
              <a:t>30</a:t>
            </a:r>
          </a:p>
        </p:txBody>
      </p:sp>
    </p:spTree>
    <p:extLst>
      <p:ext uri="{BB962C8B-B14F-4D97-AF65-F5344CB8AC3E}">
        <p14:creationId xmlns:p14="http://schemas.microsoft.com/office/powerpoint/2010/main" val="263985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00343"/>
          </a:xfrm>
        </p:spPr>
        <p:txBody>
          <a:bodyPr>
            <a:normAutofit/>
          </a:bodyPr>
          <a:lstStyle/>
          <a:p>
            <a:pPr algn="ctr"/>
            <a:r>
              <a:rPr lang="en-US" sz="4000" dirty="0"/>
              <a:t>Cross-Domain Coverage</a:t>
            </a:r>
          </a:p>
        </p:txBody>
      </p:sp>
      <p:sp>
        <p:nvSpPr>
          <p:cNvPr id="3" name="Content Placeholder 2">
            <a:extLst>
              <a:ext uri="{FF2B5EF4-FFF2-40B4-BE49-F238E27FC236}">
                <a16:creationId xmlns:a16="http://schemas.microsoft.com/office/drawing/2014/main" id="{057E2F14-9A17-A43F-B8FF-3B4450B2B4CA}"/>
              </a:ext>
            </a:extLst>
          </p:cNvPr>
          <p:cNvSpPr>
            <a:spLocks noGrp="1"/>
          </p:cNvSpPr>
          <p:nvPr>
            <p:ph idx="1"/>
          </p:nvPr>
        </p:nvSpPr>
        <p:spPr>
          <a:xfrm>
            <a:off x="647700" y="1825625"/>
            <a:ext cx="10515600" cy="4351338"/>
          </a:xfrm>
        </p:spPr>
        <p:txBody>
          <a:bodyPr>
            <a:normAutofit fontScale="97500"/>
          </a:bodyPr>
          <a:lstStyle/>
          <a:p>
            <a:pPr algn="just"/>
            <a:r>
              <a:rPr lang="en-US" sz="2600" dirty="0"/>
              <a:t>16S limited to bacteria and Archaea</a:t>
            </a:r>
          </a:p>
          <a:p>
            <a:pPr algn="just"/>
            <a:r>
              <a:rPr lang="en-US" sz="2600" dirty="0"/>
              <a:t>Shotgun is able to identify species from all 3 taxonomic domains (Archaea, the Bacteria, and the Eukarya), including virus</a:t>
            </a:r>
          </a:p>
        </p:txBody>
      </p:sp>
    </p:spTree>
    <p:extLst>
      <p:ext uri="{BB962C8B-B14F-4D97-AF65-F5344CB8AC3E}">
        <p14:creationId xmlns:p14="http://schemas.microsoft.com/office/powerpoint/2010/main" val="1697773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00343"/>
          </a:xfrm>
        </p:spPr>
        <p:txBody>
          <a:bodyPr>
            <a:normAutofit/>
          </a:bodyPr>
          <a:lstStyle/>
          <a:p>
            <a:pPr algn="ctr"/>
            <a:r>
              <a:rPr lang="en-US" sz="4000" dirty="0"/>
              <a:t>Shotgun Sequencing: False Positives</a:t>
            </a:r>
          </a:p>
        </p:txBody>
      </p:sp>
      <p:pic>
        <p:nvPicPr>
          <p:cNvPr id="4" name="Picture 3">
            <a:extLst>
              <a:ext uri="{FF2B5EF4-FFF2-40B4-BE49-F238E27FC236}">
                <a16:creationId xmlns:a16="http://schemas.microsoft.com/office/drawing/2014/main" id="{024DB9AD-F568-DA08-4B1C-951FD801E66D}"/>
              </a:ext>
            </a:extLst>
          </p:cNvPr>
          <p:cNvPicPr>
            <a:picLocks noChangeAspect="1"/>
          </p:cNvPicPr>
          <p:nvPr/>
        </p:nvPicPr>
        <p:blipFill>
          <a:blip r:embed="rId2"/>
          <a:stretch>
            <a:fillRect/>
          </a:stretch>
        </p:blipFill>
        <p:spPr>
          <a:xfrm>
            <a:off x="524429" y="1257623"/>
            <a:ext cx="5343710" cy="1766475"/>
          </a:xfrm>
          <a:prstGeom prst="rect">
            <a:avLst/>
          </a:prstGeom>
        </p:spPr>
      </p:pic>
      <p:pic>
        <p:nvPicPr>
          <p:cNvPr id="8" name="Picture 7">
            <a:extLst>
              <a:ext uri="{FF2B5EF4-FFF2-40B4-BE49-F238E27FC236}">
                <a16:creationId xmlns:a16="http://schemas.microsoft.com/office/drawing/2014/main" id="{EB7C36A9-2204-0755-E64E-C2B9AD440428}"/>
              </a:ext>
            </a:extLst>
          </p:cNvPr>
          <p:cNvPicPr>
            <a:picLocks noChangeAspect="1"/>
          </p:cNvPicPr>
          <p:nvPr/>
        </p:nvPicPr>
        <p:blipFill>
          <a:blip r:embed="rId3"/>
          <a:stretch>
            <a:fillRect/>
          </a:stretch>
        </p:blipFill>
        <p:spPr>
          <a:xfrm>
            <a:off x="3604333" y="3211360"/>
            <a:ext cx="7812350" cy="3388195"/>
          </a:xfrm>
          <a:prstGeom prst="rect">
            <a:avLst/>
          </a:prstGeom>
        </p:spPr>
      </p:pic>
      <p:sp>
        <p:nvSpPr>
          <p:cNvPr id="9" name="Rectangle 8">
            <a:extLst>
              <a:ext uri="{FF2B5EF4-FFF2-40B4-BE49-F238E27FC236}">
                <a16:creationId xmlns:a16="http://schemas.microsoft.com/office/drawing/2014/main" id="{DEF0AB27-551A-2B30-F2C9-BC4A7D42FCE8}"/>
              </a:ext>
            </a:extLst>
          </p:cNvPr>
          <p:cNvSpPr/>
          <p:nvPr/>
        </p:nvSpPr>
        <p:spPr>
          <a:xfrm>
            <a:off x="10502283" y="6232124"/>
            <a:ext cx="976544" cy="4438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0256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8" y="164212"/>
            <a:ext cx="10515600" cy="700343"/>
          </a:xfrm>
        </p:spPr>
        <p:txBody>
          <a:bodyPr>
            <a:normAutofit/>
          </a:bodyPr>
          <a:lstStyle/>
          <a:p>
            <a:pPr algn="ctr"/>
            <a:r>
              <a:rPr lang="en-US" sz="4000" dirty="0"/>
              <a:t>16S Metagenomics with long read ONT</a:t>
            </a:r>
          </a:p>
        </p:txBody>
      </p:sp>
      <p:sp>
        <p:nvSpPr>
          <p:cNvPr id="9" name="Rectangle 8">
            <a:extLst>
              <a:ext uri="{FF2B5EF4-FFF2-40B4-BE49-F238E27FC236}">
                <a16:creationId xmlns:a16="http://schemas.microsoft.com/office/drawing/2014/main" id="{DEF0AB27-551A-2B30-F2C9-BC4A7D42FCE8}"/>
              </a:ext>
            </a:extLst>
          </p:cNvPr>
          <p:cNvSpPr/>
          <p:nvPr/>
        </p:nvSpPr>
        <p:spPr>
          <a:xfrm>
            <a:off x="10502283" y="6232124"/>
            <a:ext cx="976544" cy="4438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06A851C-7D40-549A-34C3-9F781F9E5B9F}"/>
              </a:ext>
            </a:extLst>
          </p:cNvPr>
          <p:cNvSpPr txBox="1"/>
          <p:nvPr/>
        </p:nvSpPr>
        <p:spPr>
          <a:xfrm>
            <a:off x="9120880" y="6445666"/>
            <a:ext cx="2762805" cy="307777"/>
          </a:xfrm>
          <a:prstGeom prst="rect">
            <a:avLst/>
          </a:prstGeom>
          <a:noFill/>
        </p:spPr>
        <p:txBody>
          <a:bodyPr wrap="square">
            <a:spAutoFit/>
          </a:bodyPr>
          <a:lstStyle/>
          <a:p>
            <a:r>
              <a:rPr lang="en-US" sz="1400" dirty="0"/>
              <a:t>10.1016/j.csbj.2020.01.005</a:t>
            </a:r>
          </a:p>
        </p:txBody>
      </p:sp>
      <p:pic>
        <p:nvPicPr>
          <p:cNvPr id="3" name="Picture 2">
            <a:extLst>
              <a:ext uri="{FF2B5EF4-FFF2-40B4-BE49-F238E27FC236}">
                <a16:creationId xmlns:a16="http://schemas.microsoft.com/office/drawing/2014/main" id="{DC849E23-39C7-6C9B-5463-F26BF247F501}"/>
              </a:ext>
            </a:extLst>
          </p:cNvPr>
          <p:cNvPicPr>
            <a:picLocks noChangeAspect="1"/>
          </p:cNvPicPr>
          <p:nvPr/>
        </p:nvPicPr>
        <p:blipFill>
          <a:blip r:embed="rId2"/>
          <a:stretch>
            <a:fillRect/>
          </a:stretch>
        </p:blipFill>
        <p:spPr>
          <a:xfrm>
            <a:off x="1656286" y="1078097"/>
            <a:ext cx="8011496" cy="5154027"/>
          </a:xfrm>
          <a:prstGeom prst="rect">
            <a:avLst/>
          </a:prstGeom>
        </p:spPr>
      </p:pic>
    </p:spTree>
    <p:extLst>
      <p:ext uri="{BB962C8B-B14F-4D97-AF65-F5344CB8AC3E}">
        <p14:creationId xmlns:p14="http://schemas.microsoft.com/office/powerpoint/2010/main" val="3041132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00343"/>
          </a:xfrm>
        </p:spPr>
        <p:txBody>
          <a:bodyPr>
            <a:normAutofit/>
          </a:bodyPr>
          <a:lstStyle/>
          <a:p>
            <a:pPr algn="ctr"/>
            <a:r>
              <a:rPr lang="en-US" sz="4000" dirty="0"/>
              <a:t>16S Metagenomics with long read </a:t>
            </a:r>
            <a:r>
              <a:rPr lang="en-US" sz="4000" dirty="0" err="1"/>
              <a:t>Pacbio</a:t>
            </a:r>
            <a:endParaRPr lang="en-US" sz="4000" dirty="0"/>
          </a:p>
        </p:txBody>
      </p:sp>
      <p:sp>
        <p:nvSpPr>
          <p:cNvPr id="9" name="Rectangle 8">
            <a:extLst>
              <a:ext uri="{FF2B5EF4-FFF2-40B4-BE49-F238E27FC236}">
                <a16:creationId xmlns:a16="http://schemas.microsoft.com/office/drawing/2014/main" id="{DEF0AB27-551A-2B30-F2C9-BC4A7D42FCE8}"/>
              </a:ext>
            </a:extLst>
          </p:cNvPr>
          <p:cNvSpPr/>
          <p:nvPr/>
        </p:nvSpPr>
        <p:spPr>
          <a:xfrm>
            <a:off x="10502283" y="6232124"/>
            <a:ext cx="976544" cy="4438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1F09F24-CC45-4041-306D-8B7A5C367A61}"/>
              </a:ext>
            </a:extLst>
          </p:cNvPr>
          <p:cNvPicPr>
            <a:picLocks noChangeAspect="1"/>
          </p:cNvPicPr>
          <p:nvPr/>
        </p:nvPicPr>
        <p:blipFill>
          <a:blip r:embed="rId2"/>
          <a:stretch>
            <a:fillRect/>
          </a:stretch>
        </p:blipFill>
        <p:spPr>
          <a:xfrm>
            <a:off x="548918" y="1438182"/>
            <a:ext cx="6919059" cy="4593202"/>
          </a:xfrm>
          <a:prstGeom prst="rect">
            <a:avLst/>
          </a:prstGeom>
        </p:spPr>
      </p:pic>
      <p:pic>
        <p:nvPicPr>
          <p:cNvPr id="10" name="Picture 9">
            <a:extLst>
              <a:ext uri="{FF2B5EF4-FFF2-40B4-BE49-F238E27FC236}">
                <a16:creationId xmlns:a16="http://schemas.microsoft.com/office/drawing/2014/main" id="{E1179F6D-701F-E814-5FBF-D18B3D31D29A}"/>
              </a:ext>
            </a:extLst>
          </p:cNvPr>
          <p:cNvPicPr>
            <a:picLocks noChangeAspect="1"/>
          </p:cNvPicPr>
          <p:nvPr/>
        </p:nvPicPr>
        <p:blipFill rotWithShape="1">
          <a:blip r:embed="rId3"/>
          <a:srcRect r="50122"/>
          <a:stretch/>
        </p:blipFill>
        <p:spPr>
          <a:xfrm>
            <a:off x="8254007" y="1189798"/>
            <a:ext cx="2909293" cy="2449025"/>
          </a:xfrm>
          <a:prstGeom prst="rect">
            <a:avLst/>
          </a:prstGeom>
        </p:spPr>
      </p:pic>
      <p:pic>
        <p:nvPicPr>
          <p:cNvPr id="11" name="Picture 10">
            <a:extLst>
              <a:ext uri="{FF2B5EF4-FFF2-40B4-BE49-F238E27FC236}">
                <a16:creationId xmlns:a16="http://schemas.microsoft.com/office/drawing/2014/main" id="{0AB45482-5E29-7027-D289-2418BCB58706}"/>
              </a:ext>
            </a:extLst>
          </p:cNvPr>
          <p:cNvPicPr>
            <a:picLocks noChangeAspect="1"/>
          </p:cNvPicPr>
          <p:nvPr/>
        </p:nvPicPr>
        <p:blipFill rotWithShape="1">
          <a:blip r:embed="rId3"/>
          <a:srcRect l="50122"/>
          <a:stretch/>
        </p:blipFill>
        <p:spPr>
          <a:xfrm>
            <a:off x="8254006" y="3782050"/>
            <a:ext cx="2909293" cy="2449025"/>
          </a:xfrm>
          <a:prstGeom prst="rect">
            <a:avLst/>
          </a:prstGeom>
        </p:spPr>
      </p:pic>
      <p:sp>
        <p:nvSpPr>
          <p:cNvPr id="15" name="TextBox 14">
            <a:extLst>
              <a:ext uri="{FF2B5EF4-FFF2-40B4-BE49-F238E27FC236}">
                <a16:creationId xmlns:a16="http://schemas.microsoft.com/office/drawing/2014/main" id="{906A851C-7D40-549A-34C3-9F781F9E5B9F}"/>
              </a:ext>
            </a:extLst>
          </p:cNvPr>
          <p:cNvSpPr txBox="1"/>
          <p:nvPr/>
        </p:nvSpPr>
        <p:spPr>
          <a:xfrm>
            <a:off x="8524782" y="6445666"/>
            <a:ext cx="2762805" cy="307777"/>
          </a:xfrm>
          <a:prstGeom prst="rect">
            <a:avLst/>
          </a:prstGeom>
          <a:noFill/>
        </p:spPr>
        <p:txBody>
          <a:bodyPr wrap="square">
            <a:spAutoFit/>
          </a:bodyPr>
          <a:lstStyle/>
          <a:p>
            <a:r>
              <a:rPr lang="en-US" sz="1400" dirty="0"/>
              <a:t>10.1186/s12864-024-10213-5</a:t>
            </a:r>
          </a:p>
        </p:txBody>
      </p:sp>
    </p:spTree>
    <p:extLst>
      <p:ext uri="{BB962C8B-B14F-4D97-AF65-F5344CB8AC3E}">
        <p14:creationId xmlns:p14="http://schemas.microsoft.com/office/powerpoint/2010/main" val="3296531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92200"/>
          </a:xfrm>
        </p:spPr>
        <p:txBody>
          <a:bodyPr/>
          <a:lstStyle/>
          <a:p>
            <a:pPr algn="ctr"/>
            <a:r>
              <a:rPr lang="en-US" sz="3200"/>
              <a:t>The first and second phases of the NIH Human Microbiome Project</a:t>
            </a:r>
          </a:p>
        </p:txBody>
      </p:sp>
      <p:pic>
        <p:nvPicPr>
          <p:cNvPr id="4" name="Content Placeholder 3"/>
          <p:cNvPicPr>
            <a:picLocks noGrp="1" noChangeAspect="1"/>
          </p:cNvPicPr>
          <p:nvPr>
            <p:ph idx="1"/>
          </p:nvPr>
        </p:nvPicPr>
        <p:blipFill>
          <a:blip r:embed="rId2"/>
          <a:stretch>
            <a:fillRect/>
          </a:stretch>
        </p:blipFill>
        <p:spPr>
          <a:xfrm>
            <a:off x="2197100" y="1597025"/>
            <a:ext cx="7797800" cy="4567555"/>
          </a:xfrm>
          <a:prstGeom prst="rect">
            <a:avLst/>
          </a:prstGeom>
        </p:spPr>
      </p:pic>
      <p:sp>
        <p:nvSpPr>
          <p:cNvPr id="6" name="Text Box 5"/>
          <p:cNvSpPr txBox="1"/>
          <p:nvPr/>
        </p:nvSpPr>
        <p:spPr>
          <a:xfrm>
            <a:off x="4004945" y="6410960"/>
            <a:ext cx="7445375" cy="275590"/>
          </a:xfrm>
          <a:prstGeom prst="rect">
            <a:avLst/>
          </a:prstGeom>
          <a:noFill/>
        </p:spPr>
        <p:txBody>
          <a:bodyPr wrap="square" rtlCol="0" anchor="t">
            <a:spAutoFit/>
          </a:bodyPr>
          <a:lstStyle/>
          <a:p>
            <a:pPr algn="r"/>
            <a:r>
              <a:rPr lang="en-US" sz="1200" dirty="0">
                <a:latin typeface="Calibri" panose="020F0502020204030204" pitchFamily="34" charset="0"/>
              </a:rPr>
              <a:t>https://www.nature.com/articles/s41586-019-1238-8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815975"/>
          </a:xfrm>
        </p:spPr>
        <p:txBody>
          <a:bodyPr/>
          <a:lstStyle/>
          <a:p>
            <a:pPr algn="ctr"/>
            <a:r>
              <a:rPr lang="en-US" sz="3200"/>
              <a:t>Human Skin Microbiome Project</a:t>
            </a:r>
          </a:p>
        </p:txBody>
      </p:sp>
      <p:pic>
        <p:nvPicPr>
          <p:cNvPr id="5" name="Content Placeholder 4"/>
          <p:cNvPicPr>
            <a:picLocks noGrp="1" noChangeAspect="1"/>
          </p:cNvPicPr>
          <p:nvPr>
            <p:ph idx="1"/>
          </p:nvPr>
        </p:nvPicPr>
        <p:blipFill>
          <a:blip r:embed="rId2"/>
          <a:stretch>
            <a:fillRect/>
          </a:stretch>
        </p:blipFill>
        <p:spPr>
          <a:xfrm>
            <a:off x="3493135" y="1074420"/>
            <a:ext cx="4815205" cy="50698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815975"/>
          </a:xfrm>
        </p:spPr>
        <p:txBody>
          <a:bodyPr/>
          <a:lstStyle/>
          <a:p>
            <a:pPr algn="ctr"/>
            <a:r>
              <a:rPr lang="en-US" sz="3200"/>
              <a:t>Human Skin Microbiome Project</a:t>
            </a:r>
          </a:p>
        </p:txBody>
      </p:sp>
      <p:pic>
        <p:nvPicPr>
          <p:cNvPr id="4" name="Content Placeholder 3"/>
          <p:cNvPicPr>
            <a:picLocks noGrp="1" noChangeAspect="1"/>
          </p:cNvPicPr>
          <p:nvPr>
            <p:ph idx="1"/>
          </p:nvPr>
        </p:nvPicPr>
        <p:blipFill>
          <a:blip r:embed="rId2"/>
          <a:stretch>
            <a:fillRect/>
          </a:stretch>
        </p:blipFill>
        <p:spPr>
          <a:xfrm>
            <a:off x="1495425" y="1324610"/>
            <a:ext cx="8820150" cy="468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937260"/>
          </a:xfrm>
        </p:spPr>
        <p:txBody>
          <a:bodyPr/>
          <a:lstStyle/>
          <a:p>
            <a:pPr algn="ctr"/>
            <a:r>
              <a:rPr lang="en-US" sz="4000"/>
              <a:t>What are microbes?</a:t>
            </a:r>
          </a:p>
        </p:txBody>
      </p:sp>
      <p:pic>
        <p:nvPicPr>
          <p:cNvPr id="4" name="Content Placeholder 3"/>
          <p:cNvPicPr>
            <a:picLocks noGrp="1" noChangeAspect="1"/>
          </p:cNvPicPr>
          <p:nvPr>
            <p:ph idx="1"/>
          </p:nvPr>
        </p:nvPicPr>
        <p:blipFill>
          <a:blip r:embed="rId2"/>
          <a:stretch>
            <a:fillRect/>
          </a:stretch>
        </p:blipFill>
        <p:spPr>
          <a:xfrm>
            <a:off x="2748915" y="1557655"/>
            <a:ext cx="6312535" cy="4351655"/>
          </a:xfrm>
          <a:prstGeom prst="rect">
            <a:avLst/>
          </a:prstGeom>
        </p:spPr>
      </p:pic>
      <p:sp>
        <p:nvSpPr>
          <p:cNvPr id="5" name="Text Box 4"/>
          <p:cNvSpPr txBox="1"/>
          <p:nvPr/>
        </p:nvSpPr>
        <p:spPr>
          <a:xfrm>
            <a:off x="4713605" y="6271260"/>
            <a:ext cx="2540000" cy="368300"/>
          </a:xfrm>
          <a:prstGeom prst="rect">
            <a:avLst/>
          </a:prstGeom>
          <a:noFill/>
        </p:spPr>
        <p:txBody>
          <a:bodyPr wrap="square" rtlCol="0" anchor="t">
            <a:spAutoFit/>
          </a:bodyPr>
          <a:lstStyle/>
          <a:p>
            <a:r>
              <a:rPr lang="en-US" dirty="0">
                <a:latin typeface="Calibri" panose="020F0502020204030204" pitchFamily="34" charset="0"/>
              </a:rPr>
              <a:t>Cell structure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815975"/>
          </a:xfrm>
        </p:spPr>
        <p:txBody>
          <a:bodyPr/>
          <a:lstStyle/>
          <a:p>
            <a:pPr algn="ctr"/>
            <a:r>
              <a:rPr lang="en-US" sz="3200"/>
              <a:t>Human Skin Microbiome Project</a:t>
            </a:r>
          </a:p>
        </p:txBody>
      </p:sp>
      <p:pic>
        <p:nvPicPr>
          <p:cNvPr id="5" name="Picture 4"/>
          <p:cNvPicPr>
            <a:picLocks noChangeAspect="1"/>
          </p:cNvPicPr>
          <p:nvPr/>
        </p:nvPicPr>
        <p:blipFill>
          <a:blip r:embed="rId2"/>
          <a:stretch>
            <a:fillRect/>
          </a:stretch>
        </p:blipFill>
        <p:spPr>
          <a:xfrm>
            <a:off x="1000125" y="1074420"/>
            <a:ext cx="10163175" cy="5238750"/>
          </a:xfrm>
          <a:prstGeom prst="rect">
            <a:avLst/>
          </a:prstGeom>
        </p:spPr>
      </p:pic>
      <p:sp>
        <p:nvSpPr>
          <p:cNvPr id="6" name="Text Box 5"/>
          <p:cNvSpPr txBox="1"/>
          <p:nvPr/>
        </p:nvSpPr>
        <p:spPr>
          <a:xfrm>
            <a:off x="1075055" y="6379210"/>
            <a:ext cx="10162540" cy="368300"/>
          </a:xfrm>
          <a:prstGeom prst="rect">
            <a:avLst/>
          </a:prstGeom>
          <a:noFill/>
        </p:spPr>
        <p:txBody>
          <a:bodyPr wrap="square" rtlCol="0" anchor="t">
            <a:spAutoFit/>
          </a:bodyPr>
          <a:lstStyle/>
          <a:p>
            <a:r>
              <a:rPr lang="en-US" dirty="0">
                <a:latin typeface="Calibri" panose="020F0502020204030204" pitchFamily="34" charset="0"/>
              </a:rPr>
              <a:t>Formulating testable hypotheses from sequencing data to generate novel therapeutics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79310" y="258445"/>
            <a:ext cx="4576445" cy="6319520"/>
          </a:xfrm>
          <a:prstGeom prst="rect">
            <a:avLst/>
          </a:prstGeom>
        </p:spPr>
      </p:pic>
      <p:sp>
        <p:nvSpPr>
          <p:cNvPr id="2" name="Title 1"/>
          <p:cNvSpPr>
            <a:spLocks noGrp="1"/>
          </p:cNvSpPr>
          <p:nvPr>
            <p:ph type="title"/>
          </p:nvPr>
        </p:nvSpPr>
        <p:spPr>
          <a:xfrm>
            <a:off x="647700" y="258445"/>
            <a:ext cx="7216140" cy="1325880"/>
          </a:xfrm>
        </p:spPr>
        <p:txBody>
          <a:bodyPr/>
          <a:lstStyle/>
          <a:p>
            <a:pPr algn="ctr">
              <a:lnSpc>
                <a:spcPct val="150000"/>
              </a:lnSpc>
            </a:pPr>
            <a:r>
              <a:rPr lang="en-US"/>
              <a:t>Soil microbial genetic diversity and their applications in sustainable agriculture</a:t>
            </a:r>
          </a:p>
        </p:txBody>
      </p:sp>
      <p:sp>
        <p:nvSpPr>
          <p:cNvPr id="5" name="Text Box 4"/>
          <p:cNvSpPr txBox="1"/>
          <p:nvPr/>
        </p:nvSpPr>
        <p:spPr>
          <a:xfrm>
            <a:off x="774700" y="1795145"/>
            <a:ext cx="5683885" cy="3780522"/>
          </a:xfrm>
          <a:prstGeom prst="rect">
            <a:avLst/>
          </a:prstGeom>
          <a:noFill/>
        </p:spPr>
        <p:txBody>
          <a:bodyPr wrap="square" rtlCol="0" anchor="t">
            <a:spAutoFit/>
          </a:bodyPr>
          <a:lstStyle/>
          <a:p>
            <a:pPr marL="285750" indent="-285750" algn="just">
              <a:lnSpc>
                <a:spcPct val="150000"/>
              </a:lnSpc>
              <a:buFont typeface="Arial" panose="02080604020202020204" pitchFamily="34" charset="0"/>
              <a:buChar char="•"/>
            </a:pPr>
            <a:r>
              <a:rPr lang="en-US" dirty="0">
                <a:latin typeface="Calibri" panose="020F0502020204030204" pitchFamily="34" charset="0"/>
              </a:rPr>
              <a:t>Microbes obtained and identified from rhizosphere soil can be harnessed to enhance plant growth and productivity in both urban and conventional agriculture. </a:t>
            </a:r>
          </a:p>
          <a:p>
            <a:pPr marL="285750" indent="-285750" algn="just">
              <a:lnSpc>
                <a:spcPct val="150000"/>
              </a:lnSpc>
              <a:buFont typeface="Arial" panose="02080604020202020204" pitchFamily="34" charset="0"/>
              <a:buChar char="•"/>
            </a:pPr>
            <a:r>
              <a:rPr lang="en-US" dirty="0">
                <a:latin typeface="Calibri" panose="020F0502020204030204" pitchFamily="34" charset="0"/>
              </a:rPr>
              <a:t>Some of such microbes may also play a role in converting toxic contaminants to their respective non-toxic forms. </a:t>
            </a:r>
          </a:p>
          <a:p>
            <a:pPr marL="285750" indent="-285750" algn="just">
              <a:lnSpc>
                <a:spcPct val="150000"/>
              </a:lnSpc>
              <a:buFont typeface="Arial" panose="02080604020202020204" pitchFamily="34" charset="0"/>
              <a:buChar char="•"/>
            </a:pPr>
            <a:r>
              <a:rPr lang="en-US" dirty="0">
                <a:latin typeface="Calibri" panose="020F0502020204030204" pitchFamily="34" charset="0"/>
              </a:rPr>
              <a:t>NGS, next generation sequencing</a:t>
            </a:r>
          </a:p>
          <a:p>
            <a:pPr marL="285750" indent="-285750" algn="just">
              <a:lnSpc>
                <a:spcPct val="150000"/>
              </a:lnSpc>
              <a:buFont typeface="Arial" panose="02080604020202020204" pitchFamily="34" charset="0"/>
              <a:buChar char="•"/>
            </a:pPr>
            <a:r>
              <a:rPr lang="en-US" dirty="0">
                <a:latin typeface="Calibri" panose="020F0502020204030204" pitchFamily="34" charset="0"/>
              </a:rPr>
              <a:t>TC, toxic contaminants</a:t>
            </a:r>
          </a:p>
          <a:p>
            <a:pPr marL="285750" indent="-285750" algn="just">
              <a:lnSpc>
                <a:spcPct val="150000"/>
              </a:lnSpc>
              <a:buFont typeface="Arial" panose="02080604020202020204" pitchFamily="34" charset="0"/>
              <a:buChar char="•"/>
            </a:pPr>
            <a:r>
              <a:rPr lang="en-US" dirty="0">
                <a:latin typeface="Calibri" panose="020F0502020204030204" pitchFamily="34" charset="0"/>
              </a:rPr>
              <a:t>NTC, non-toxic contaminants</a:t>
            </a:r>
          </a:p>
        </p:txBody>
      </p:sp>
      <p:sp>
        <p:nvSpPr>
          <p:cNvPr id="6" name="Text Box 5"/>
          <p:cNvSpPr txBox="1"/>
          <p:nvPr/>
        </p:nvSpPr>
        <p:spPr>
          <a:xfrm>
            <a:off x="774700" y="6431915"/>
            <a:ext cx="5502275" cy="275590"/>
          </a:xfrm>
          <a:prstGeom prst="rect">
            <a:avLst/>
          </a:prstGeom>
          <a:noFill/>
        </p:spPr>
        <p:txBody>
          <a:bodyPr wrap="square" rtlCol="0" anchor="t">
            <a:spAutoFit/>
          </a:bodyPr>
          <a:lstStyle/>
          <a:p>
            <a:r>
              <a:rPr lang="en-US" sz="1200" dirty="0">
                <a:latin typeface="Calibri" panose="020F0502020204030204" pitchFamily="34" charset="0"/>
              </a:rPr>
              <a:t>https://www.frontiersin.org/articles/10.3389/fsufs.2022.886987</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a:t>Discussion: Shrimp farming</a:t>
            </a:r>
          </a:p>
        </p:txBody>
      </p:sp>
      <p:sp>
        <p:nvSpPr>
          <p:cNvPr id="3" name="Content Placeholder 2"/>
          <p:cNvSpPr>
            <a:spLocks noGrp="1"/>
          </p:cNvSpPr>
          <p:nvPr>
            <p:ph idx="1"/>
          </p:nvPr>
        </p:nvSpPr>
        <p:spPr>
          <a:xfrm>
            <a:off x="380365" y="1886585"/>
            <a:ext cx="5895975" cy="4351655"/>
          </a:xfrm>
        </p:spPr>
        <p:txBody>
          <a:bodyPr/>
          <a:lstStyle/>
          <a:p>
            <a:pPr algn="just"/>
            <a:r>
              <a:rPr lang="en-US" sz="2800"/>
              <a:t>Trial with Probiotics A in shrimp square</a:t>
            </a:r>
          </a:p>
          <a:p>
            <a:pPr algn="just"/>
            <a:r>
              <a:rPr lang="en-US" sz="2800"/>
              <a:t>A + Nitrate/Nitric -&gt; N2</a:t>
            </a:r>
          </a:p>
          <a:p>
            <a:pPr algn="just"/>
            <a:r>
              <a:rPr lang="en-US" sz="2800">
                <a:sym typeface="+mn-ea"/>
              </a:rPr>
              <a:t>How to check the alteration of shrimp gut microbiota?</a:t>
            </a:r>
            <a:endParaRPr lang="en-US" sz="2800"/>
          </a:p>
          <a:p>
            <a:pPr algn="just"/>
            <a:r>
              <a:rPr lang="en-US" sz="2800"/>
              <a:t>How to check the alteration of shrimp square microbiota?</a:t>
            </a:r>
          </a:p>
        </p:txBody>
      </p:sp>
      <p:pic>
        <p:nvPicPr>
          <p:cNvPr id="4" name="Picture 3"/>
          <p:cNvPicPr>
            <a:picLocks noChangeAspect="1"/>
          </p:cNvPicPr>
          <p:nvPr/>
        </p:nvPicPr>
        <p:blipFill>
          <a:blip r:embed="rId2"/>
          <a:stretch>
            <a:fillRect/>
          </a:stretch>
        </p:blipFill>
        <p:spPr>
          <a:xfrm>
            <a:off x="6681470" y="1998980"/>
            <a:ext cx="5139055" cy="3422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937260"/>
          </a:xfrm>
        </p:spPr>
        <p:txBody>
          <a:bodyPr/>
          <a:lstStyle/>
          <a:p>
            <a:pPr algn="ctr"/>
            <a:r>
              <a:rPr lang="en-US" sz="4000"/>
              <a:t>What are microbes?</a:t>
            </a:r>
          </a:p>
        </p:txBody>
      </p:sp>
      <p:sp>
        <p:nvSpPr>
          <p:cNvPr id="3" name="Content Placeholder 2"/>
          <p:cNvSpPr>
            <a:spLocks noGrp="1"/>
          </p:cNvSpPr>
          <p:nvPr>
            <p:ph idx="1"/>
          </p:nvPr>
        </p:nvSpPr>
        <p:spPr/>
        <p:txBody>
          <a:bodyPr/>
          <a:lstStyle/>
          <a:p>
            <a:pPr marL="0" indent="0" algn="just">
              <a:buNone/>
            </a:pPr>
            <a:r>
              <a:rPr lang="en-US" sz="2800"/>
              <a:t>Some key differences from eukaryota (e.g. humans, plants):</a:t>
            </a:r>
          </a:p>
          <a:p>
            <a:pPr marL="457200" lvl="1" indent="0" algn="just">
              <a:buNone/>
            </a:pPr>
            <a:r>
              <a:rPr lang="en-US" sz="2800"/>
              <a:t>• Haploid genome</a:t>
            </a:r>
          </a:p>
          <a:p>
            <a:pPr marL="457200" lvl="1" indent="0" algn="just">
              <a:buNone/>
            </a:pPr>
            <a:r>
              <a:rPr lang="en-US" sz="2800"/>
              <a:t>• Single circular chromosome, sometimes plasmids</a:t>
            </a:r>
          </a:p>
          <a:p>
            <a:pPr marL="457200" lvl="1" indent="0" algn="just">
              <a:buNone/>
            </a:pPr>
            <a:r>
              <a:rPr lang="en-US" sz="2800"/>
              <a:t>• Genetic malleability, metabolic diversity</a:t>
            </a:r>
          </a:p>
          <a:p>
            <a:pPr marL="457200" lvl="1" indent="0" algn="just">
              <a:buNone/>
            </a:pPr>
            <a:r>
              <a:rPr lang="en-US" sz="2800"/>
              <a:t>• Usually no nucleus (prokaryotes)</a:t>
            </a:r>
          </a:p>
          <a:p>
            <a:pPr marL="457200" lvl="1" indent="0" algn="just">
              <a:buNone/>
            </a:pPr>
            <a:r>
              <a:rPr lang="en-US" sz="2800"/>
              <a:t>• Relatively easy interspecies gene transfer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937260"/>
          </a:xfrm>
        </p:spPr>
        <p:txBody>
          <a:bodyPr/>
          <a:lstStyle/>
          <a:p>
            <a:pPr algn="ctr"/>
            <a:r>
              <a:rPr lang="en-US" sz="4000"/>
              <a:t>What are microbes?</a:t>
            </a:r>
          </a:p>
        </p:txBody>
      </p:sp>
      <p:pic>
        <p:nvPicPr>
          <p:cNvPr id="5" name="Content Placeholder 4"/>
          <p:cNvPicPr>
            <a:picLocks noGrp="1" noChangeAspect="1"/>
          </p:cNvPicPr>
          <p:nvPr>
            <p:ph idx="1"/>
          </p:nvPr>
        </p:nvPicPr>
        <p:blipFill>
          <a:blip r:embed="rId2"/>
          <a:stretch>
            <a:fillRect/>
          </a:stretch>
        </p:blipFill>
        <p:spPr>
          <a:xfrm>
            <a:off x="2032635" y="1272540"/>
            <a:ext cx="7745730" cy="48609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sym typeface="+mn-ea"/>
              </a:rPr>
              <a:t>Terms</a:t>
            </a:r>
          </a:p>
        </p:txBody>
      </p:sp>
      <p:sp>
        <p:nvSpPr>
          <p:cNvPr id="3" name="Content Placeholder 2"/>
          <p:cNvSpPr>
            <a:spLocks noGrp="1"/>
          </p:cNvSpPr>
          <p:nvPr>
            <p:ph idx="1"/>
          </p:nvPr>
        </p:nvSpPr>
        <p:spPr>
          <a:xfrm>
            <a:off x="647700" y="1583690"/>
            <a:ext cx="10515600" cy="4593590"/>
          </a:xfrm>
        </p:spPr>
        <p:txBody>
          <a:bodyPr>
            <a:normAutofit/>
          </a:bodyPr>
          <a:lstStyle/>
          <a:p>
            <a:pPr algn="just"/>
            <a:r>
              <a:rPr lang="en-US" b="1"/>
              <a:t>Microbiome</a:t>
            </a:r>
            <a:r>
              <a:rPr lang="en-US"/>
              <a:t>: Attributed to Joshua Lederberg by Hooper and Gordon (2001): “the </a:t>
            </a:r>
            <a:r>
              <a:rPr lang="en-US" b="1"/>
              <a:t>collective genome</a:t>
            </a:r>
            <a:r>
              <a:rPr lang="en-US"/>
              <a:t> of our indigenous microbes (microflora), the idea being that a comprehensive genetic view of Homo sapiens as a life-form should include the genes in our microbiome”</a:t>
            </a:r>
          </a:p>
          <a:p>
            <a:pPr algn="just"/>
            <a:r>
              <a:rPr lang="en-US" b="1"/>
              <a:t>Microbiota</a:t>
            </a:r>
            <a:r>
              <a:rPr lang="en-US"/>
              <a:t>: the actual </a:t>
            </a:r>
            <a:r>
              <a:rPr lang="en-US" b="1"/>
              <a:t>set of microorganisms</a:t>
            </a:r>
            <a:r>
              <a:rPr lang="en-US"/>
              <a:t> found in a particular setting (semi-interchangably with Microbiome as some interpret Microbiome as Microbial Biome) – http://microbe.net/2015/04/08/what-does-the-term-microbiome-mean-and-where-did-it-come-from-a-bit-of-a-surprise/</a:t>
            </a:r>
          </a:p>
          <a:p>
            <a:pPr algn="just"/>
            <a:r>
              <a:rPr lang="en-US" b="1"/>
              <a:t>Metagenome</a:t>
            </a:r>
            <a:r>
              <a:rPr lang="en-US"/>
              <a:t>: Handelsman et al. (1998) “…advances in molecular biology and eukaryotic genomics, which have laid the groundwork for cloning and functional analysis of the </a:t>
            </a:r>
            <a:r>
              <a:rPr lang="en-US" b="1"/>
              <a:t>collective genomes</a:t>
            </a:r>
            <a:r>
              <a:rPr lang="en-US"/>
              <a:t> of soil microflora, which we term the metagenome of the soil.”– Meta = Beyond</a:t>
            </a:r>
          </a:p>
          <a:p>
            <a:pPr algn="just"/>
            <a:r>
              <a:rPr lang="en-US"/>
              <a:t>Does not encompass marker-gene surveys (e.g., 16S)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024255"/>
          </a:xfrm>
        </p:spPr>
        <p:txBody>
          <a:bodyPr/>
          <a:lstStyle/>
          <a:p>
            <a:pPr algn="ctr"/>
            <a:r>
              <a:rPr lang="en-US" sz="5400"/>
              <a:t>Metagenomics</a:t>
            </a:r>
          </a:p>
        </p:txBody>
      </p:sp>
      <p:pic>
        <p:nvPicPr>
          <p:cNvPr id="4" name="Content Placeholder 3"/>
          <p:cNvPicPr>
            <a:picLocks noGrp="1" noChangeAspect="1"/>
          </p:cNvPicPr>
          <p:nvPr>
            <p:ph idx="1"/>
          </p:nvPr>
        </p:nvPicPr>
        <p:blipFill>
          <a:blip r:embed="rId2"/>
          <a:stretch>
            <a:fillRect/>
          </a:stretch>
        </p:blipFill>
        <p:spPr>
          <a:xfrm>
            <a:off x="1349375" y="1524000"/>
            <a:ext cx="8860790" cy="49123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a:t>Metagenomics</a:t>
            </a:r>
          </a:p>
        </p:txBody>
      </p:sp>
      <p:sp>
        <p:nvSpPr>
          <p:cNvPr id="3" name="Content Placeholder 2"/>
          <p:cNvSpPr>
            <a:spLocks noGrp="1"/>
          </p:cNvSpPr>
          <p:nvPr>
            <p:ph idx="1"/>
          </p:nvPr>
        </p:nvSpPr>
        <p:spPr>
          <a:xfrm>
            <a:off x="647700" y="1584325"/>
            <a:ext cx="10515600" cy="4351338"/>
          </a:xfrm>
        </p:spPr>
        <p:txBody>
          <a:bodyPr>
            <a:normAutofit fontScale="87500" lnSpcReduction="10000"/>
          </a:bodyPr>
          <a:lstStyle/>
          <a:p>
            <a:pPr algn="just">
              <a:lnSpc>
                <a:spcPct val="150000"/>
              </a:lnSpc>
            </a:pPr>
            <a:r>
              <a:rPr lang="en-US" sz="2800"/>
              <a:t>Human microbiota: 100 trillion micriobial cells, 10 times as many as human cells?</a:t>
            </a:r>
          </a:p>
          <a:p>
            <a:pPr algn="just">
              <a:lnSpc>
                <a:spcPct val="150000"/>
              </a:lnSpc>
            </a:pPr>
            <a:r>
              <a:rPr lang="en-US" sz="2800"/>
              <a:t>Human microbiome</a:t>
            </a:r>
          </a:p>
          <a:p>
            <a:pPr marL="457200" lvl="1" indent="0" algn="just">
              <a:lnSpc>
                <a:spcPct val="150000"/>
              </a:lnSpc>
              <a:buNone/>
            </a:pPr>
            <a:r>
              <a:rPr lang="en-US" sz="2400"/>
              <a:t>– Consists of archaea, bacteria, and viruses</a:t>
            </a:r>
          </a:p>
          <a:p>
            <a:pPr marL="457200" lvl="1" indent="0" algn="just">
              <a:lnSpc>
                <a:spcPct val="150000"/>
              </a:lnSpc>
              <a:buNone/>
            </a:pPr>
            <a:r>
              <a:rPr lang="en-US" sz="2400"/>
              <a:t>– What are the composition and gene content of human microbiome?</a:t>
            </a:r>
          </a:p>
          <a:p>
            <a:pPr marL="457200" lvl="1" indent="0" algn="just">
              <a:lnSpc>
                <a:spcPct val="150000"/>
              </a:lnSpc>
              <a:buNone/>
            </a:pPr>
            <a:r>
              <a:rPr lang="en-US" sz="2400"/>
              <a:t>– What are the differences of microbiome composition across</a:t>
            </a:r>
          </a:p>
          <a:p>
            <a:pPr marL="457200" lvl="1" indent="0" algn="just">
              <a:lnSpc>
                <a:spcPct val="150000"/>
              </a:lnSpc>
              <a:buNone/>
            </a:pPr>
            <a:r>
              <a:rPr lang="en-US" sz="2400"/>
              <a:t>individuals?</a:t>
            </a:r>
          </a:p>
          <a:p>
            <a:pPr marL="457200" lvl="1" indent="0" algn="just">
              <a:lnSpc>
                <a:spcPct val="150000"/>
              </a:lnSpc>
              <a:buNone/>
            </a:pPr>
            <a:r>
              <a:rPr lang="en-US" sz="2400"/>
              <a:t>– What are the differences of microbiome composition across body parts?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922</Words>
  <Application>Microsoft Office PowerPoint</Application>
  <PresentationFormat>Widescreen</PresentationFormat>
  <Paragraphs>99</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宋体</vt:lpstr>
      <vt:lpstr>Arial</vt:lpstr>
      <vt:lpstr>Calibri</vt:lpstr>
      <vt:lpstr>Georgia</vt:lpstr>
      <vt:lpstr>Open Sans</vt:lpstr>
      <vt:lpstr>Office Theme</vt:lpstr>
      <vt:lpstr>Microbiome</vt:lpstr>
      <vt:lpstr>Content</vt:lpstr>
      <vt:lpstr>Genome Shotgun Sequencing and Assembly</vt:lpstr>
      <vt:lpstr>What are microbes?</vt:lpstr>
      <vt:lpstr>What are microbes?</vt:lpstr>
      <vt:lpstr>What are microbes?</vt:lpstr>
      <vt:lpstr>Terms</vt:lpstr>
      <vt:lpstr>Metagenomics</vt:lpstr>
      <vt:lpstr>Metagenomics</vt:lpstr>
      <vt:lpstr>Sampling of a new environment: the human body</vt:lpstr>
      <vt:lpstr>Time of development of Microbiome</vt:lpstr>
      <vt:lpstr>PowerPoint Presentation</vt:lpstr>
      <vt:lpstr>Microbiome profiling with metagenomics</vt:lpstr>
      <vt:lpstr>PowerPoint Presentation</vt:lpstr>
      <vt:lpstr>16s rRNA gene as a proxy for taxonomic assignment</vt:lpstr>
      <vt:lpstr>16s rRNA gene as a proxy for taxonomic assignment</vt:lpstr>
      <vt:lpstr>Overview of workflow with amplicon 16S metagenomics</vt:lpstr>
      <vt:lpstr>Metagenomic Sequencing: targeted 16S</vt:lpstr>
      <vt:lpstr>Metagenomic Sequencing: targeted 16S</vt:lpstr>
      <vt:lpstr>Metagenomic Sequencing: targeted 16S</vt:lpstr>
      <vt:lpstr>Operational Taxonomic Unit (OTU)</vt:lpstr>
      <vt:lpstr>Clustering of OTUs</vt:lpstr>
      <vt:lpstr>Clustering of OTUs</vt:lpstr>
      <vt:lpstr>Taxonomic assignments of OTUs</vt:lpstr>
      <vt:lpstr>Workflow followed by the bioinformatics pipelines for processing 16S ribosomal ribonucleic acid (rRNA) gene amplicon data</vt:lpstr>
      <vt:lpstr>PowerPoint Presentation</vt:lpstr>
      <vt:lpstr>Microbiome profiling with 16S metagenomics</vt:lpstr>
      <vt:lpstr>Shotgun Sequencing</vt:lpstr>
      <vt:lpstr>Shotgun Sequencing</vt:lpstr>
      <vt:lpstr>Shotgun Sequencing</vt:lpstr>
      <vt:lpstr>Shotgun Sequencing Analysis</vt:lpstr>
      <vt:lpstr>Amplicon 16S vs Shotgun Sequencing</vt:lpstr>
      <vt:lpstr>Cross-Domain Coverage</vt:lpstr>
      <vt:lpstr>Shotgun Sequencing: False Positives</vt:lpstr>
      <vt:lpstr>16S Metagenomics with long read ONT</vt:lpstr>
      <vt:lpstr>16S Metagenomics with long read Pacbio</vt:lpstr>
      <vt:lpstr>The first and second phases of the NIH Human Microbiome Project</vt:lpstr>
      <vt:lpstr>Human Skin Microbiome Project</vt:lpstr>
      <vt:lpstr>Human Skin Microbiome Project</vt:lpstr>
      <vt:lpstr>Human Skin Microbiome Project</vt:lpstr>
      <vt:lpstr>Soil microbial genetic diversity and their applications in sustainable agriculture</vt:lpstr>
      <vt:lpstr>Discussion: Shrimp farming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Lưu Phúc Lợi</cp:lastModifiedBy>
  <cp:revision>88</cp:revision>
  <dcterms:created xsi:type="dcterms:W3CDTF">2024-03-17T14:37:51Z</dcterms:created>
  <dcterms:modified xsi:type="dcterms:W3CDTF">2024-06-27T12:56:38Z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1033-11.1.0.11708</vt:lpwstr>
  </property>
  <property fmtid="{D5CDD505-2E9C-101B-9397-08002B2CF9AE}" pid="3" name="ICV">
    <vt:lpwstr/>
  </property>
</Properties>
</file>